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5" r:id="rId5"/>
    <p:sldId id="275" r:id="rId6"/>
    <p:sldId id="271" r:id="rId7"/>
    <p:sldId id="270" r:id="rId8"/>
    <p:sldId id="272" r:id="rId9"/>
    <p:sldId id="273" r:id="rId10"/>
    <p:sldId id="274" r:id="rId11"/>
    <p:sldId id="264" r:id="rId12"/>
    <p:sldId id="269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E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88" autoAdjust="0"/>
    <p:restoredTop sz="91297" autoAdjust="0"/>
  </p:normalViewPr>
  <p:slideViewPr>
    <p:cSldViewPr>
      <p:cViewPr>
        <p:scale>
          <a:sx n="77" d="100"/>
          <a:sy n="77" d="100"/>
        </p:scale>
        <p:origin x="-282" y="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46E28-7902-4EF1-A22A-42C210F901EC}" type="datetimeFigureOut">
              <a:rPr lang="en-US" smtClean="0"/>
              <a:t>3/21/2012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5DD5C-4FCA-49C3-AFF5-8805FD65A4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68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5DD5C-4FCA-49C3-AFF5-8805FD65A4A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485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tons of details</a:t>
            </a:r>
            <a:r>
              <a:rPr lang="en-US" baseline="0" dirty="0" smtClean="0"/>
              <a:t> in every step………………..don’t worry, I am not going to discuss the today.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5DD5C-4FCA-49C3-AFF5-8805FD65A4A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524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FBB6-1B16-4950-BB15-554A5588DA7A}" type="datetimeFigureOut">
              <a:rPr lang="en-US" smtClean="0"/>
              <a:t>3/21/2012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5313-623E-4FAA-9122-4C348F2466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05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FBB6-1B16-4950-BB15-554A5588DA7A}" type="datetimeFigureOut">
              <a:rPr lang="en-US" smtClean="0"/>
              <a:t>3/21/2012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5313-623E-4FAA-9122-4C348F2466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79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FBB6-1B16-4950-BB15-554A5588DA7A}" type="datetimeFigureOut">
              <a:rPr lang="en-US" smtClean="0"/>
              <a:t>3/21/2012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5313-623E-4FAA-9122-4C348F2466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925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FBB6-1B16-4950-BB15-554A5588DA7A}" type="datetimeFigureOut">
              <a:rPr lang="en-US" smtClean="0"/>
              <a:t>3/21/2012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5313-623E-4FAA-9122-4C348F2466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88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FBB6-1B16-4950-BB15-554A5588DA7A}" type="datetimeFigureOut">
              <a:rPr lang="en-US" smtClean="0"/>
              <a:t>3/21/2012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5313-623E-4FAA-9122-4C348F2466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01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FBB6-1B16-4950-BB15-554A5588DA7A}" type="datetimeFigureOut">
              <a:rPr lang="en-US" smtClean="0"/>
              <a:t>3/21/2012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5313-623E-4FAA-9122-4C348F2466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64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FBB6-1B16-4950-BB15-554A5588DA7A}" type="datetimeFigureOut">
              <a:rPr lang="en-US" smtClean="0"/>
              <a:t>3/21/2012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5313-623E-4FAA-9122-4C348F2466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401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FBB6-1B16-4950-BB15-554A5588DA7A}" type="datetimeFigureOut">
              <a:rPr lang="en-US" smtClean="0"/>
              <a:t>3/21/2012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5313-623E-4FAA-9122-4C348F2466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524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FBB6-1B16-4950-BB15-554A5588DA7A}" type="datetimeFigureOut">
              <a:rPr lang="en-US" smtClean="0"/>
              <a:t>3/21/2012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5313-623E-4FAA-9122-4C348F2466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52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FBB6-1B16-4950-BB15-554A5588DA7A}" type="datetimeFigureOut">
              <a:rPr lang="en-US" smtClean="0"/>
              <a:t>3/21/2012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5313-623E-4FAA-9122-4C348F2466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59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FBB6-1B16-4950-BB15-554A5588DA7A}" type="datetimeFigureOut">
              <a:rPr lang="en-US" smtClean="0"/>
              <a:t>3/21/2012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5313-623E-4FAA-9122-4C348F2466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67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5FBB6-1B16-4950-BB15-554A5588DA7A}" type="datetimeFigureOut">
              <a:rPr lang="en-US" smtClean="0"/>
              <a:t>3/21/2012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F5313-623E-4FAA-9122-4C348F2466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63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4.xls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isp-dm.org/CRISPWP-0800.pdf" TargetMode="External"/><Relationship Id="rId2" Type="http://schemas.openxmlformats.org/officeDocument/2006/relationships/hyperlink" Target="http://www.ddialliance.org/sites/default/files/crisp_visualguid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m1.cs.uiuc.edu/projects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oi.acm.org/10.1145/1233321.1233330" TargetMode="External"/><Relationship Id="rId2" Type="http://schemas.openxmlformats.org/officeDocument/2006/relationships/hyperlink" Target="http://www.crcpress.com/product/isbn/978142008586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hdl.pitt.edu/" TargetMode="External"/><Relationship Id="rId4" Type="http://schemas.openxmlformats.org/officeDocument/2006/relationships/hyperlink" Target="http://www.almaden.ibm.com/asr/projects/splash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json.org/" TargetMode="External"/><Relationship Id="rId3" Type="http://schemas.openxmlformats.org/officeDocument/2006/relationships/hyperlink" Target="http://heml.org/" TargetMode="External"/><Relationship Id="rId7" Type="http://schemas.openxmlformats.org/officeDocument/2006/relationships/hyperlink" Target="http://www.w3.org/Graphics/SVG/" TargetMode="External"/><Relationship Id="rId2" Type="http://schemas.openxmlformats.org/officeDocument/2006/relationships/hyperlink" Target="http://www.ddialliance.org/wha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mg.org/" TargetMode="External"/><Relationship Id="rId5" Type="http://schemas.openxmlformats.org/officeDocument/2006/relationships/hyperlink" Target="http://www.geosciml.org/" TargetMode="External"/><Relationship Id="rId10" Type="http://schemas.openxmlformats.org/officeDocument/2006/relationships/hyperlink" Target="http://www.almaden.ibm.com/cs/projects/criollo/" TargetMode="External"/><Relationship Id="rId4" Type="http://schemas.openxmlformats.org/officeDocument/2006/relationships/hyperlink" Target="http://www.opengeospatial.org/" TargetMode="External"/><Relationship Id="rId9" Type="http://schemas.openxmlformats.org/officeDocument/2006/relationships/hyperlink" Target="http://yaml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696200" cy="2133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World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History Dataverse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Data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Mining Challenges and Opportunities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Carlos A. Sánchez</a:t>
            </a:r>
          </a:p>
          <a:p>
            <a:r>
              <a:rPr lang="en-US" dirty="0" smtClean="0"/>
              <a:t>03/19/2012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98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>
                    <a:lumMod val="75000"/>
                  </a:schemeClr>
                </a:solidFill>
              </a:rPr>
              <a:t>Modeling Challenges</a:t>
            </a:r>
            <a:endParaRPr lang="en-US" sz="4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156313"/>
              </p:ext>
            </p:extLst>
          </p:nvPr>
        </p:nvGraphicFramePr>
        <p:xfrm>
          <a:off x="228600" y="1371600"/>
          <a:ext cx="8605837" cy="4159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Worksheet" r:id="rId4" imgW="8829766" imgH="4267110" progId="Excel.Sheet.12">
                  <p:embed/>
                </p:oleObj>
              </mc:Choice>
              <mc:Fallback>
                <p:oleObj name="Worksheet" r:id="rId4" imgW="8829766" imgH="42671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" y="1371600"/>
                        <a:ext cx="8605837" cy="41590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371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References 1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 Visual Guide to the CRISP-DM Methodology, </a:t>
            </a: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www.ddialliance.org/sites/default/files/crisp_visualguide.pdf</a:t>
            </a:r>
            <a:endParaRPr lang="en-US" dirty="0" smtClean="0"/>
          </a:p>
          <a:p>
            <a:r>
              <a:rPr lang="en-US" dirty="0"/>
              <a:t>Bernstein P. and </a:t>
            </a:r>
            <a:r>
              <a:rPr lang="en-US" dirty="0"/>
              <a:t>Melnik</a:t>
            </a:r>
            <a:r>
              <a:rPr lang="en-US" dirty="0"/>
              <a:t> S. (2007). Model Management 2.0: Manipulating Richer Mappings. In </a:t>
            </a:r>
            <a:r>
              <a:rPr lang="en-US" i="1" dirty="0"/>
              <a:t>Proceedings of the ACM SIGMOD International Conference on Management of Data (SIGMOD)</a:t>
            </a:r>
            <a:r>
              <a:rPr lang="en-US" dirty="0"/>
              <a:t>, pages 1–12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Chapman </a:t>
            </a:r>
            <a:r>
              <a:rPr lang="en-US" dirty="0"/>
              <a:t>Pete, Clinton Julian, et. al.(2000), </a:t>
            </a:r>
            <a:r>
              <a:rPr lang="en-US" i="1" dirty="0"/>
              <a:t>CRISP-DM 1.0 </a:t>
            </a:r>
            <a:r>
              <a:rPr lang="en-US" dirty="0"/>
              <a:t>Process and User Guide, </a:t>
            </a:r>
            <a:r>
              <a:rPr lang="en-US" u="sng" dirty="0">
                <a:hlinkClick r:id="rId3"/>
              </a:rPr>
              <a:t>http://www.crisp-dm.org/CRISPWP-0800.pdf</a:t>
            </a:r>
            <a:endParaRPr lang="en-US" u="sng" dirty="0"/>
          </a:p>
          <a:p>
            <a:r>
              <a:rPr lang="en-US" dirty="0"/>
              <a:t>Data Mining Research Group: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dm1.cs.uiuc.edu/projects.html</a:t>
            </a:r>
            <a:endParaRPr lang="en-US" dirty="0" smtClean="0"/>
          </a:p>
          <a:p>
            <a:pPr lvl="0"/>
            <a:r>
              <a:rPr lang="en-US" dirty="0" smtClean="0"/>
              <a:t>Haas </a:t>
            </a:r>
            <a:r>
              <a:rPr lang="en-US" dirty="0"/>
              <a:t>Peter J., </a:t>
            </a:r>
            <a:r>
              <a:rPr lang="en-US" dirty="0"/>
              <a:t>Maglio</a:t>
            </a:r>
            <a:r>
              <a:rPr lang="en-US" dirty="0"/>
              <a:t> Paul P., </a:t>
            </a:r>
            <a:r>
              <a:rPr lang="en-US" dirty="0"/>
              <a:t>Selinger</a:t>
            </a:r>
            <a:r>
              <a:rPr lang="en-US" dirty="0"/>
              <a:t> Patricia G., Tan Wang-</a:t>
            </a:r>
            <a:r>
              <a:rPr lang="en-US" dirty="0"/>
              <a:t>Chiew</a:t>
            </a:r>
            <a:r>
              <a:rPr lang="en-US" dirty="0"/>
              <a:t>. (2011). Data is Dead </a:t>
            </a:r>
            <a:r>
              <a:rPr lang="en-US" dirty="0" smtClean="0"/>
              <a:t>Without </a:t>
            </a:r>
            <a:r>
              <a:rPr lang="en-US" dirty="0"/>
              <a:t>What-If Models. In </a:t>
            </a:r>
            <a:r>
              <a:rPr lang="en-US" i="1" dirty="0"/>
              <a:t>Proceedings of Very Large Data Bases Endowment, PVLDB 2011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Haas L.M., Hernández M.A., Ho H., </a:t>
            </a:r>
            <a:r>
              <a:rPr lang="en-US" dirty="0"/>
              <a:t>Popa</a:t>
            </a:r>
            <a:r>
              <a:rPr lang="en-US" dirty="0"/>
              <a:t> L., and Roth M</a:t>
            </a:r>
            <a:r>
              <a:rPr lang="en-US" dirty="0" smtClean="0"/>
              <a:t>. (2005). </a:t>
            </a:r>
            <a:r>
              <a:rPr lang="en-US" dirty="0"/>
              <a:t>Clio Grows Up: From Research Prototype to Industrial Tool. </a:t>
            </a:r>
            <a:r>
              <a:rPr lang="en-US" i="1" dirty="0"/>
              <a:t>SIGMOD 2005</a:t>
            </a:r>
            <a:r>
              <a:rPr lang="en-US" dirty="0"/>
              <a:t>: </a:t>
            </a:r>
            <a:r>
              <a:rPr lang="en-US" dirty="0" smtClean="0"/>
              <a:t>805-810</a:t>
            </a:r>
            <a:endParaRPr lang="en-US" dirty="0"/>
          </a:p>
          <a:p>
            <a:r>
              <a:rPr lang="en-US" dirty="0"/>
              <a:t>Malerba</a:t>
            </a:r>
            <a:r>
              <a:rPr lang="en-US" dirty="0"/>
              <a:t>, </a:t>
            </a:r>
            <a:r>
              <a:rPr lang="en-US" dirty="0"/>
              <a:t>Donato</a:t>
            </a:r>
            <a:r>
              <a:rPr lang="en-US" dirty="0"/>
              <a:t>, </a:t>
            </a:r>
            <a:r>
              <a:rPr lang="en-US" dirty="0"/>
              <a:t>Ceci</a:t>
            </a:r>
            <a:r>
              <a:rPr lang="en-US" dirty="0"/>
              <a:t>, Michelangelo, </a:t>
            </a:r>
            <a:r>
              <a:rPr lang="en-US" dirty="0"/>
              <a:t>Appice</a:t>
            </a:r>
            <a:r>
              <a:rPr lang="en-US" dirty="0"/>
              <a:t>, Annalisa, </a:t>
            </a:r>
            <a:r>
              <a:rPr lang="en-US" dirty="0"/>
              <a:t>Kryszkiewicz</a:t>
            </a:r>
            <a:r>
              <a:rPr lang="en-US" dirty="0"/>
              <a:t>, </a:t>
            </a:r>
            <a:r>
              <a:rPr lang="en-US" dirty="0"/>
              <a:t>Marzena</a:t>
            </a:r>
            <a:r>
              <a:rPr lang="en-US" dirty="0"/>
              <a:t>, </a:t>
            </a:r>
            <a:r>
              <a:rPr lang="en-US" dirty="0"/>
              <a:t>Rybinski</a:t>
            </a:r>
            <a:r>
              <a:rPr lang="en-US" dirty="0"/>
              <a:t>, </a:t>
            </a:r>
            <a:r>
              <a:rPr lang="en-US" dirty="0"/>
              <a:t>Henryk</a:t>
            </a:r>
            <a:r>
              <a:rPr lang="en-US" dirty="0"/>
              <a:t>, </a:t>
            </a:r>
            <a:r>
              <a:rPr lang="en-US" dirty="0"/>
              <a:t>Skowron</a:t>
            </a:r>
            <a:r>
              <a:rPr lang="en-US" dirty="0"/>
              <a:t>, </a:t>
            </a:r>
            <a:r>
              <a:rPr lang="en-US" dirty="0"/>
              <a:t>Andrzej</a:t>
            </a:r>
            <a:r>
              <a:rPr lang="en-US" dirty="0"/>
              <a:t>, </a:t>
            </a:r>
            <a:r>
              <a:rPr lang="en-US" dirty="0"/>
              <a:t>Ras</a:t>
            </a:r>
            <a:r>
              <a:rPr lang="en-US" dirty="0"/>
              <a:t>, </a:t>
            </a:r>
            <a:r>
              <a:rPr lang="en-US" dirty="0"/>
              <a:t>Zbigniew</a:t>
            </a:r>
            <a:r>
              <a:rPr lang="en-US" dirty="0"/>
              <a:t>. (2011). Relational Mining in Spatial Domains: Accomplishments and </a:t>
            </a:r>
            <a:r>
              <a:rPr lang="en-US" dirty="0" smtClean="0"/>
              <a:t>Challenges, </a:t>
            </a:r>
            <a:r>
              <a:rPr lang="en-US" i="1" dirty="0" smtClean="0"/>
              <a:t>Book </a:t>
            </a:r>
            <a:r>
              <a:rPr lang="en-US" i="1" dirty="0"/>
              <a:t>Title: Foundations of Intelligent Systems</a:t>
            </a:r>
            <a:r>
              <a:rPr lang="en-US" dirty="0"/>
              <a:t>. Lecture Notes in Computer Science, Springer Berlin / Heidelberg. ISBN: </a:t>
            </a:r>
            <a:r>
              <a:rPr lang="en-US" dirty="0" smtClean="0"/>
              <a:t>978-3-642-21915-3 . </a:t>
            </a:r>
            <a:r>
              <a:rPr lang="en-US" dirty="0" smtClean="0"/>
              <a:t>ol</a:t>
            </a:r>
            <a:r>
              <a:rPr lang="en-US" dirty="0" smtClean="0"/>
              <a:t> </a:t>
            </a:r>
            <a:r>
              <a:rPr lang="en-US" dirty="0"/>
              <a:t>6804, pp. 16-24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52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References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Hillol</a:t>
            </a:r>
            <a:r>
              <a:rPr lang="en-US" dirty="0" smtClean="0"/>
              <a:t> </a:t>
            </a:r>
            <a:r>
              <a:rPr lang="en-US" dirty="0"/>
              <a:t>Kargupta</a:t>
            </a:r>
            <a:r>
              <a:rPr lang="en-US" dirty="0"/>
              <a:t>, </a:t>
            </a:r>
            <a:r>
              <a:rPr lang="en-US" dirty="0"/>
              <a:t>Jiawei</a:t>
            </a:r>
            <a:r>
              <a:rPr lang="en-US" dirty="0"/>
              <a:t> Han, Philip Yu, Rajeev </a:t>
            </a:r>
            <a:r>
              <a:rPr lang="en-US" dirty="0"/>
              <a:t>Motwani</a:t>
            </a:r>
            <a:r>
              <a:rPr lang="en-US" dirty="0"/>
              <a:t>, and </a:t>
            </a:r>
            <a:r>
              <a:rPr lang="en-US" dirty="0"/>
              <a:t>Vipin</a:t>
            </a:r>
            <a:r>
              <a:rPr lang="en-US" dirty="0"/>
              <a:t> Kumar (eds.), </a:t>
            </a:r>
            <a:r>
              <a:rPr lang="en-US" u="sng" dirty="0">
                <a:hlinkClick r:id="rId2"/>
              </a:rPr>
              <a:t>Next Generation of Data Mining </a:t>
            </a:r>
            <a:r>
              <a:rPr lang="en-US" dirty="0"/>
              <a:t> (Chapman &amp; Hall/CRC Data Mining and Knowledge Discovery Series), Taylor &amp; Francis, 2008</a:t>
            </a:r>
            <a:r>
              <a:rPr lang="en-US" dirty="0" smtClean="0"/>
              <a:t>.</a:t>
            </a:r>
          </a:p>
          <a:p>
            <a:r>
              <a:rPr lang="en-US" dirty="0"/>
              <a:t>Piatetsky</a:t>
            </a:r>
            <a:r>
              <a:rPr lang="en-US" dirty="0"/>
              <a:t>-Shapiro Gregory, </a:t>
            </a:r>
            <a:r>
              <a:rPr lang="en-US" dirty="0"/>
              <a:t>Djeraba</a:t>
            </a:r>
            <a:r>
              <a:rPr lang="en-US" dirty="0"/>
              <a:t> </a:t>
            </a:r>
            <a:r>
              <a:rPr lang="en-US" dirty="0"/>
              <a:t>Chabane</a:t>
            </a:r>
            <a:r>
              <a:rPr lang="en-US" dirty="0"/>
              <a:t>, Getoor </a:t>
            </a:r>
            <a:r>
              <a:rPr lang="en-US" dirty="0"/>
              <a:t>Lise</a:t>
            </a:r>
            <a:r>
              <a:rPr lang="en-US" dirty="0"/>
              <a:t>, Grossman Robert, Feldman Ronen, and </a:t>
            </a:r>
            <a:r>
              <a:rPr lang="en-US" dirty="0"/>
              <a:t>Zaki</a:t>
            </a:r>
            <a:r>
              <a:rPr lang="en-US" dirty="0"/>
              <a:t> Mohammed. (2006). What are the grand challenges for data mining?: KDD-2006 panel report. </a:t>
            </a:r>
            <a:r>
              <a:rPr lang="en-US" i="1" dirty="0"/>
              <a:t>SIGKDD </a:t>
            </a:r>
            <a:r>
              <a:rPr lang="en-US" i="1" dirty="0"/>
              <a:t>Explor</a:t>
            </a:r>
            <a:r>
              <a:rPr lang="en-US" i="1" dirty="0"/>
              <a:t>. </a:t>
            </a:r>
            <a:r>
              <a:rPr lang="en-US" i="1" dirty="0"/>
              <a:t>Newsl</a:t>
            </a:r>
            <a:r>
              <a:rPr lang="en-US" i="1" dirty="0"/>
              <a:t>.</a:t>
            </a:r>
            <a:r>
              <a:rPr lang="en-US" dirty="0"/>
              <a:t> 8, 2 (December 2006), 70-77. DOI=10.1145/1233321.1233330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doi.acm.org/10.1145/1233321.1233330</a:t>
            </a:r>
            <a:endParaRPr lang="en-US" dirty="0" smtClean="0"/>
          </a:p>
          <a:p>
            <a:r>
              <a:rPr lang="en-US" dirty="0"/>
              <a:t>Shvaiko</a:t>
            </a:r>
            <a:r>
              <a:rPr lang="en-US" dirty="0"/>
              <a:t>, </a:t>
            </a:r>
            <a:r>
              <a:rPr lang="en-US" dirty="0"/>
              <a:t>Pavel</a:t>
            </a:r>
            <a:r>
              <a:rPr lang="en-US" dirty="0"/>
              <a:t>, </a:t>
            </a:r>
            <a:r>
              <a:rPr lang="en-US" dirty="0"/>
              <a:t>Euzenat</a:t>
            </a:r>
            <a:r>
              <a:rPr lang="en-US" dirty="0"/>
              <a:t>, </a:t>
            </a:r>
            <a:r>
              <a:rPr lang="en-US" dirty="0"/>
              <a:t>Jérôme</a:t>
            </a:r>
            <a:r>
              <a:rPr lang="en-US" dirty="0"/>
              <a:t>. (2008).Ten Challenges for Ontology Matching. </a:t>
            </a:r>
            <a:r>
              <a:rPr lang="en-US" i="1" dirty="0"/>
              <a:t>On the Move to Meaning </a:t>
            </a:r>
            <a:r>
              <a:rPr lang="en-US" i="1" dirty="0"/>
              <a:t>Ful</a:t>
            </a:r>
            <a:r>
              <a:rPr lang="en-US" i="1" dirty="0"/>
              <a:t> Internet Systems: OTM 2008</a:t>
            </a:r>
            <a:r>
              <a:rPr lang="en-US" dirty="0"/>
              <a:t>, eds. </a:t>
            </a:r>
            <a:r>
              <a:rPr lang="en-US" dirty="0"/>
              <a:t>Zahir</a:t>
            </a:r>
            <a:r>
              <a:rPr lang="en-US" dirty="0"/>
              <a:t> T., </a:t>
            </a:r>
            <a:r>
              <a:rPr lang="en-US" dirty="0"/>
              <a:t>Meersman</a:t>
            </a:r>
            <a:r>
              <a:rPr lang="en-US" dirty="0"/>
              <a:t>, R., </a:t>
            </a:r>
            <a:r>
              <a:rPr lang="en-US" dirty="0" smtClean="0"/>
              <a:t>Springer </a:t>
            </a:r>
            <a:r>
              <a:rPr lang="en-US" dirty="0"/>
              <a:t>Berlin / Heidelberg, ISBN: 978-3-540-88872-7, Lecture Notes in Computer Science, Vol. 5332, </a:t>
            </a:r>
            <a:r>
              <a:rPr lang="en-US" dirty="0" smtClean="0"/>
              <a:t>pp. 1164-1182</a:t>
            </a:r>
            <a:endParaRPr lang="en-US" dirty="0" smtClean="0"/>
          </a:p>
          <a:p>
            <a:r>
              <a:rPr lang="en-US" dirty="0" smtClean="0"/>
              <a:t>SPLASH</a:t>
            </a:r>
            <a:r>
              <a:rPr lang="en-US" dirty="0"/>
              <a:t>: </a:t>
            </a:r>
            <a:r>
              <a:rPr lang="en-US" dirty="0">
                <a:hlinkClick r:id="rId4"/>
              </a:rPr>
              <a:t>http://www.almaden.ibm.com/asr/projects/splash/</a:t>
            </a:r>
            <a:r>
              <a:rPr lang="en-US" dirty="0"/>
              <a:t> </a:t>
            </a:r>
          </a:p>
          <a:p>
            <a:r>
              <a:rPr lang="en-US" dirty="0"/>
              <a:t>University of Pittsburgh Public Health Dynamics Laboratory: </a:t>
            </a:r>
            <a:r>
              <a:rPr lang="en-US" dirty="0">
                <a:hlinkClick r:id="rId5"/>
              </a:rPr>
              <a:t>https://www.phdl.pitt.edu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18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045"/>
            <a:ext cx="9144000" cy="554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49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Standards and Systems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that will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upport Loosely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onnected Models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>
              <a:lnSpc>
                <a:spcPct val="134000"/>
              </a:lnSpc>
            </a:pPr>
            <a:r>
              <a:rPr lang="en-US" dirty="0"/>
              <a:t>Data Documentation </a:t>
            </a:r>
            <a:r>
              <a:rPr lang="en-US" dirty="0" smtClean="0"/>
              <a:t>Initiative </a:t>
            </a:r>
            <a:r>
              <a:rPr lang="en-US" dirty="0"/>
              <a:t>(DDI) &lt; </a:t>
            </a:r>
            <a:r>
              <a:rPr lang="en-US" u="sng" dirty="0">
                <a:hlinkClick r:id="rId2"/>
              </a:rPr>
              <a:t>http://www.ddialliance.org/what</a:t>
            </a:r>
            <a:r>
              <a:rPr lang="en-US" dirty="0"/>
              <a:t> &gt;</a:t>
            </a:r>
          </a:p>
          <a:p>
            <a:pPr>
              <a:lnSpc>
                <a:spcPct val="134000"/>
              </a:lnSpc>
            </a:pPr>
            <a:r>
              <a:rPr lang="en-US" dirty="0" smtClean="0"/>
              <a:t>Historical </a:t>
            </a:r>
            <a:r>
              <a:rPr lang="en-US" dirty="0"/>
              <a:t>Event Markup and Linking Project (</a:t>
            </a:r>
            <a:r>
              <a:rPr lang="en-US" dirty="0"/>
              <a:t>Heml</a:t>
            </a:r>
            <a:r>
              <a:rPr lang="en-US" dirty="0"/>
              <a:t>) &lt; </a:t>
            </a:r>
            <a:r>
              <a:rPr lang="en-US" u="sng" dirty="0">
                <a:hlinkClick r:id="rId3"/>
              </a:rPr>
              <a:t>http://heml.org/</a:t>
            </a:r>
            <a:r>
              <a:rPr lang="en-US" dirty="0"/>
              <a:t>  &gt;</a:t>
            </a:r>
          </a:p>
          <a:p>
            <a:pPr>
              <a:lnSpc>
                <a:spcPct val="134000"/>
              </a:lnSpc>
            </a:pPr>
            <a:r>
              <a:rPr lang="en-US" dirty="0" smtClean="0"/>
              <a:t>Geographic </a:t>
            </a:r>
            <a:r>
              <a:rPr lang="en-US" dirty="0"/>
              <a:t>Markup Language (GML) &lt; </a:t>
            </a:r>
            <a:r>
              <a:rPr lang="en-US" u="sng" dirty="0">
                <a:hlinkClick r:id="rId4"/>
              </a:rPr>
              <a:t>http://</a:t>
            </a:r>
            <a:r>
              <a:rPr lang="en-US" u="sng" dirty="0" smtClean="0">
                <a:hlinkClick r:id="rId4"/>
              </a:rPr>
              <a:t>www.opengeospatial.org/</a:t>
            </a:r>
            <a:endParaRPr lang="en-US" dirty="0" smtClean="0"/>
          </a:p>
          <a:p>
            <a:pPr>
              <a:lnSpc>
                <a:spcPct val="134000"/>
              </a:lnSpc>
            </a:pPr>
            <a:r>
              <a:rPr lang="en-US" dirty="0" smtClean="0"/>
              <a:t>Geologic </a:t>
            </a:r>
            <a:r>
              <a:rPr lang="en-US" dirty="0"/>
              <a:t>Markup Language (</a:t>
            </a:r>
            <a:r>
              <a:rPr lang="en-US" dirty="0"/>
              <a:t>GeoSciML</a:t>
            </a:r>
            <a:r>
              <a:rPr lang="en-US" dirty="0"/>
              <a:t>) &lt; </a:t>
            </a:r>
            <a:r>
              <a:rPr lang="en-US" u="sng" dirty="0">
                <a:hlinkClick r:id="rId5"/>
              </a:rPr>
              <a:t>http://www.geosciml.org/</a:t>
            </a:r>
            <a:r>
              <a:rPr lang="en-US" dirty="0"/>
              <a:t> &gt;</a:t>
            </a:r>
          </a:p>
          <a:p>
            <a:pPr>
              <a:lnSpc>
                <a:spcPct val="134000"/>
              </a:lnSpc>
            </a:pPr>
            <a:r>
              <a:rPr lang="en-US" dirty="0" smtClean="0"/>
              <a:t>Predictive </a:t>
            </a:r>
            <a:r>
              <a:rPr lang="en-US" dirty="0"/>
              <a:t>Model Markup Language (PMML)  &lt; </a:t>
            </a:r>
            <a:r>
              <a:rPr lang="en-US" u="sng" dirty="0">
                <a:hlinkClick r:id="rId6"/>
              </a:rPr>
              <a:t>www.dmg.org</a:t>
            </a:r>
            <a:r>
              <a:rPr lang="en-US" dirty="0"/>
              <a:t> &gt;</a:t>
            </a:r>
          </a:p>
          <a:p>
            <a:pPr>
              <a:lnSpc>
                <a:spcPct val="134000"/>
              </a:lnSpc>
            </a:pPr>
            <a:r>
              <a:rPr lang="en-US" dirty="0" smtClean="0"/>
              <a:t>Scalable </a:t>
            </a:r>
            <a:r>
              <a:rPr lang="en-US" dirty="0"/>
              <a:t>Vector Graphics (SVG)  &lt; </a:t>
            </a:r>
            <a:r>
              <a:rPr lang="en-US" u="sng" dirty="0">
                <a:hlinkClick r:id="rId7"/>
              </a:rPr>
              <a:t>http://www.w3.org/Graphics/SVG/</a:t>
            </a:r>
            <a:r>
              <a:rPr lang="en-US" dirty="0"/>
              <a:t> </a:t>
            </a:r>
            <a:r>
              <a:rPr lang="en-US" dirty="0" smtClean="0"/>
              <a:t>&gt;</a:t>
            </a:r>
          </a:p>
          <a:p>
            <a:pPr>
              <a:lnSpc>
                <a:spcPct val="134000"/>
              </a:lnSpc>
            </a:pPr>
            <a:endParaRPr lang="en-US" dirty="0"/>
          </a:p>
          <a:p>
            <a:pPr>
              <a:lnSpc>
                <a:spcPct val="134000"/>
              </a:lnSpc>
            </a:pPr>
            <a:r>
              <a:rPr lang="en-US" dirty="0"/>
              <a:t>Javascript</a:t>
            </a:r>
            <a:r>
              <a:rPr lang="en-US" dirty="0"/>
              <a:t> Object Notation (JSON) &lt; </a:t>
            </a:r>
            <a:r>
              <a:rPr lang="en-US" u="sng" dirty="0">
                <a:hlinkClick r:id="rId8"/>
              </a:rPr>
              <a:t>http://www.json.org/</a:t>
            </a:r>
            <a:r>
              <a:rPr lang="en-US" dirty="0"/>
              <a:t> &gt;</a:t>
            </a:r>
          </a:p>
          <a:p>
            <a:pPr>
              <a:lnSpc>
                <a:spcPct val="134000"/>
              </a:lnSpc>
            </a:pPr>
            <a:r>
              <a:rPr lang="en-US" dirty="0"/>
              <a:t>YAML </a:t>
            </a:r>
            <a:r>
              <a:rPr lang="en-US" dirty="0"/>
              <a:t>Ain't</a:t>
            </a:r>
            <a:r>
              <a:rPr lang="en-US" dirty="0"/>
              <a:t> Markup Language (YAML)&lt; </a:t>
            </a:r>
            <a:r>
              <a:rPr lang="en-US" u="sng" dirty="0">
                <a:hlinkClick r:id="rId9"/>
              </a:rPr>
              <a:t>http://yaml.org/</a:t>
            </a:r>
            <a:r>
              <a:rPr lang="en-US" dirty="0"/>
              <a:t> </a:t>
            </a:r>
            <a:r>
              <a:rPr lang="en-US" dirty="0" smtClean="0"/>
              <a:t>&gt;</a:t>
            </a:r>
            <a:endParaRPr lang="en-US" dirty="0" smtClean="0"/>
          </a:p>
          <a:p>
            <a:pPr>
              <a:lnSpc>
                <a:spcPct val="134000"/>
              </a:lnSpc>
            </a:pPr>
            <a:endParaRPr lang="en-US" dirty="0"/>
          </a:p>
          <a:p>
            <a:pPr>
              <a:lnSpc>
                <a:spcPct val="134000"/>
              </a:lnSpc>
            </a:pPr>
            <a:r>
              <a:rPr lang="en-US" dirty="0" smtClean="0"/>
              <a:t>CLIO: Schema Mapping </a:t>
            </a:r>
            <a:r>
              <a:rPr lang="en-US" dirty="0"/>
              <a:t>Management </a:t>
            </a:r>
            <a:r>
              <a:rPr lang="en-US" dirty="0" smtClean="0"/>
              <a:t>System &lt; </a:t>
            </a:r>
            <a:r>
              <a:rPr lang="en-US" dirty="0">
                <a:hlinkClick r:id="rId10"/>
              </a:rPr>
              <a:t>http://www.almaden.ibm.com/cs/projects/criollo</a:t>
            </a:r>
            <a:r>
              <a:rPr lang="en-US" dirty="0" smtClean="0">
                <a:hlinkClick r:id="rId10"/>
              </a:rPr>
              <a:t>/</a:t>
            </a:r>
            <a:r>
              <a:rPr lang="en-US" dirty="0" smtClean="0"/>
              <a:t> &gt;</a:t>
            </a:r>
            <a:endParaRPr lang="en-US" dirty="0"/>
          </a:p>
          <a:p>
            <a:pPr marL="0" indent="0">
              <a:lnSpc>
                <a:spcPct val="134000"/>
              </a:lnSpc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46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Agenda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Data Mining and what it has to do with the World-History Dataverse?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Side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show?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Afterthought?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Should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 forget about it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</a:p>
          <a:p>
            <a:r>
              <a:rPr lang="en-US" dirty="0" smtClean="0"/>
              <a:t>Which are the main high level challenges and where are we going to find them?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As opposed to laundry list of technical challenges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Spoiler alert: Do we want to pave the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cow path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96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What is Data Mining DM?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DM: Extraction of interesting (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non-trivial, implicit, previously unknown and potentially useful</a:t>
            </a:r>
            <a:r>
              <a:rPr lang="en-US" dirty="0" smtClean="0"/>
              <a:t>) patterns or knowledge from huge amount of data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Goals: Descriptive, Predictive </a:t>
            </a:r>
            <a:r>
              <a:rPr lang="en-US" dirty="0" smtClean="0"/>
              <a:t>and/or 			Prescriptive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23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Cross-Industry Process for Data Mining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CRISP-DM 1.0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Initially funded by the </a:t>
            </a:r>
            <a:r>
              <a:rPr lang="en-US" dirty="0" smtClean="0">
                <a:effectLst/>
              </a:rPr>
              <a:t>European Strategic Program on Research in Information Technology (ESPRIT) – </a:t>
            </a:r>
            <a:r>
              <a:rPr lang="en-US" dirty="0" smtClean="0"/>
              <a:t>Released in 1999</a:t>
            </a:r>
            <a:endParaRPr lang="en-US" dirty="0" smtClean="0">
              <a:effectLst/>
            </a:endParaRPr>
          </a:p>
          <a:p>
            <a:r>
              <a:rPr lang="en-US" dirty="0" smtClean="0"/>
              <a:t>Consortium Led </a:t>
            </a:r>
            <a:r>
              <a:rPr lang="en-US" dirty="0" smtClean="0"/>
              <a:t>by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Daimler-Benz</a:t>
            </a:r>
            <a:endParaRPr lang="en-US" dirty="0" smtClean="0"/>
          </a:p>
          <a:p>
            <a:pPr lvl="1"/>
            <a:r>
              <a:rPr lang="en-US" dirty="0" smtClean="0"/>
              <a:t>NCR </a:t>
            </a:r>
            <a:r>
              <a:rPr lang="en-US" dirty="0" smtClean="0">
                <a:sym typeface="Wingdings" pitchFamily="2" charset="2"/>
              </a:rPr>
              <a:t> Teradata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SPSS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OHRA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21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CRISP-DM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&amp;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World-History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Dataverse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584637"/>
            <a:ext cx="5181600" cy="4759275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228600" y="1199260"/>
            <a:ext cx="2438400" cy="1066800"/>
          </a:xfrm>
          <a:prstGeom prst="wedgeRoundRectCallout">
            <a:avLst>
              <a:gd name="adj1" fmla="val 80102"/>
              <a:gd name="adj2" fmla="val 52086"/>
              <a:gd name="adj3" fmla="val 16667"/>
            </a:avLst>
          </a:prstGeom>
          <a:solidFill>
            <a:srgbClr val="FEFE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Multiple Domains Understanding and </a:t>
            </a:r>
            <a:r>
              <a:rPr lang="en-US" dirty="0" smtClean="0">
                <a:solidFill>
                  <a:schemeClr val="tx1"/>
                </a:solidFill>
              </a:rPr>
              <a:t>Collaboration: Goals?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228600" y="2416629"/>
            <a:ext cx="2209800" cy="1066800"/>
          </a:xfrm>
          <a:prstGeom prst="wedgeRoundRectCallout">
            <a:avLst>
              <a:gd name="adj1" fmla="val 114898"/>
              <a:gd name="adj2" fmla="val 63739"/>
              <a:gd name="adj3" fmla="val 16667"/>
            </a:avLst>
          </a:prstGeom>
          <a:solidFill>
            <a:srgbClr val="FEFE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Multiple Data Sets with </a:t>
            </a:r>
            <a:r>
              <a:rPr lang="en-US" dirty="0" smtClean="0">
                <a:solidFill>
                  <a:schemeClr val="tx1"/>
                </a:solidFill>
              </a:rPr>
              <a:t>diverse standards &amp; </a:t>
            </a:r>
            <a:r>
              <a:rPr lang="en-US" dirty="0" smtClean="0">
                <a:solidFill>
                  <a:schemeClr val="tx1"/>
                </a:solidFill>
              </a:rPr>
              <a:t>levels of quality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248400" y="1199260"/>
            <a:ext cx="2590800" cy="1066800"/>
          </a:xfrm>
          <a:prstGeom prst="wedgeRoundRectCallout">
            <a:avLst>
              <a:gd name="adj1" fmla="val -73427"/>
              <a:gd name="adj2" fmla="val 69710"/>
              <a:gd name="adj3" fmla="val 16667"/>
            </a:avLst>
          </a:prstGeom>
          <a:solidFill>
            <a:srgbClr val="FEFE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Acquisition, Verification </a:t>
            </a:r>
            <a:r>
              <a:rPr lang="en-US" sz="1600" dirty="0" smtClean="0">
                <a:solidFill>
                  <a:schemeClr val="tx1"/>
                </a:solidFill>
              </a:rPr>
              <a:t>and Understanding of Multiple Data sets from diverse domains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6477000" y="2438400"/>
            <a:ext cx="2514600" cy="1219200"/>
          </a:xfrm>
          <a:prstGeom prst="wedgeRoundRectCallout">
            <a:avLst>
              <a:gd name="adj1" fmla="val -62942"/>
              <a:gd name="adj2" fmla="val 18216"/>
              <a:gd name="adj3" fmla="val 16667"/>
            </a:avLst>
          </a:prstGeom>
          <a:solidFill>
            <a:srgbClr val="FEFE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Cleaning, Documentation, Enhancing, Transformation, Archival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645422" y="3886200"/>
            <a:ext cx="2346177" cy="1371600"/>
          </a:xfrm>
          <a:prstGeom prst="wedgeRoundRectCallout">
            <a:avLst>
              <a:gd name="adj1" fmla="val -73952"/>
              <a:gd name="adj2" fmla="val -34875"/>
              <a:gd name="adj3" fmla="val 16667"/>
            </a:avLst>
          </a:prstGeom>
          <a:solidFill>
            <a:srgbClr val="FEFE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Loosely </a:t>
            </a:r>
            <a:r>
              <a:rPr lang="en-US" dirty="0" smtClean="0">
                <a:solidFill>
                  <a:schemeClr val="tx1"/>
                </a:solidFill>
              </a:rPr>
              <a:t>Coupled </a:t>
            </a:r>
            <a:r>
              <a:rPr lang="en-US" dirty="0" smtClean="0">
                <a:solidFill>
                  <a:schemeClr val="tx1"/>
                </a:solidFill>
              </a:rPr>
              <a:t>Models: </a:t>
            </a:r>
            <a:r>
              <a:rPr lang="en-US" dirty="0" smtClean="0">
                <a:solidFill>
                  <a:schemeClr val="tx1"/>
                </a:solidFill>
              </a:rPr>
              <a:t>What-if. Let individual </a:t>
            </a:r>
            <a:r>
              <a:rPr lang="en-US" dirty="0" smtClean="0">
                <a:solidFill>
                  <a:schemeClr val="tx1"/>
                </a:solidFill>
              </a:rPr>
              <a:t>Models </a:t>
            </a:r>
            <a:r>
              <a:rPr lang="en-US" dirty="0" smtClean="0">
                <a:solidFill>
                  <a:schemeClr val="tx1"/>
                </a:solidFill>
              </a:rPr>
              <a:t>talk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6324600" y="5410200"/>
            <a:ext cx="2514600" cy="1158835"/>
          </a:xfrm>
          <a:prstGeom prst="wedgeRoundRectCallout">
            <a:avLst>
              <a:gd name="adj1" fmla="val -118673"/>
              <a:gd name="adj2" fmla="val -34429"/>
              <a:gd name="adj3" fmla="val 16667"/>
            </a:avLst>
          </a:prstGeom>
          <a:solidFill>
            <a:srgbClr val="FEFE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Results vs. Goals &amp;  Known Outcomes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228600" y="4724400"/>
            <a:ext cx="2743200" cy="1619512"/>
          </a:xfrm>
          <a:prstGeom prst="wedgeRoundRectCallout">
            <a:avLst>
              <a:gd name="adj1" fmla="val 49140"/>
              <a:gd name="adj2" fmla="val -92115"/>
              <a:gd name="adj3" fmla="val 16667"/>
            </a:avLst>
          </a:prstGeom>
          <a:solidFill>
            <a:srgbClr val="FEFE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Implementation &amp; Monitoring: Multiple </a:t>
            </a:r>
            <a:r>
              <a:rPr lang="en-US" dirty="0" smtClean="0">
                <a:solidFill>
                  <a:schemeClr val="tx1"/>
                </a:solidFill>
              </a:rPr>
              <a:t>goals, users and audiences. Visualization</a:t>
            </a:r>
          </a:p>
        </p:txBody>
      </p:sp>
    </p:spTree>
    <p:extLst>
      <p:ext uri="{BB962C8B-B14F-4D97-AF65-F5344CB8AC3E}">
        <p14:creationId xmlns:p14="http://schemas.microsoft.com/office/powerpoint/2010/main" val="10167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>
                    <a:lumMod val="75000"/>
                  </a:schemeClr>
                </a:solidFill>
              </a:rPr>
              <a:t>Modeling Challenges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8605837" cy="4159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rc 3"/>
          <p:cNvSpPr/>
          <p:nvPr/>
        </p:nvSpPr>
        <p:spPr>
          <a:xfrm>
            <a:off x="-2209800" y="1905000"/>
            <a:ext cx="7743825" cy="6210300"/>
          </a:xfrm>
          <a:prstGeom prst="arc">
            <a:avLst>
              <a:gd name="adj1" fmla="val 16003420"/>
              <a:gd name="adj2" fmla="val 74078"/>
            </a:avLst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 dirty="0"/>
          </a:p>
        </p:txBody>
      </p:sp>
      <p:sp>
        <p:nvSpPr>
          <p:cNvPr id="5" name="Arc 4"/>
          <p:cNvSpPr/>
          <p:nvPr/>
        </p:nvSpPr>
        <p:spPr>
          <a:xfrm>
            <a:off x="164370" y="1219200"/>
            <a:ext cx="8715375" cy="6457950"/>
          </a:xfrm>
          <a:prstGeom prst="arc">
            <a:avLst>
              <a:gd name="adj1" fmla="val 16003420"/>
              <a:gd name="adj2" fmla="val 74078"/>
            </a:avLst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46925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1481" y="228600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Modeling Challenges</a:t>
            </a:r>
            <a:endParaRPr lang="en-US" sz="4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561303"/>
              </p:ext>
            </p:extLst>
          </p:nvPr>
        </p:nvGraphicFramePr>
        <p:xfrm>
          <a:off x="457200" y="1600200"/>
          <a:ext cx="8305800" cy="4014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Worksheet" r:id="rId3" imgW="8829766" imgH="4267110" progId="Excel.Sheet.12">
                  <p:embed/>
                </p:oleObj>
              </mc:Choice>
              <mc:Fallback>
                <p:oleObj name="Worksheet" r:id="rId3" imgW="8829766" imgH="42671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600200"/>
                        <a:ext cx="8305800" cy="40140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632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>
                    <a:lumMod val="75000"/>
                  </a:schemeClr>
                </a:solidFill>
              </a:rPr>
              <a:t>Modeling Challenges</a:t>
            </a:r>
            <a:endParaRPr lang="en-US" sz="4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461927"/>
              </p:ext>
            </p:extLst>
          </p:nvPr>
        </p:nvGraphicFramePr>
        <p:xfrm>
          <a:off x="381000" y="1371600"/>
          <a:ext cx="8534400" cy="412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Worksheet" r:id="rId3" imgW="8829766" imgH="4267110" progId="Excel.Sheet.12">
                  <p:embed/>
                </p:oleObj>
              </mc:Choice>
              <mc:Fallback>
                <p:oleObj name="Worksheet" r:id="rId3" imgW="8829766" imgH="42671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1371600"/>
                        <a:ext cx="8534400" cy="412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583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>
                    <a:lumMod val="75000"/>
                  </a:schemeClr>
                </a:solidFill>
              </a:rPr>
              <a:t>Modeling Challenges</a:t>
            </a:r>
            <a:endParaRPr lang="en-US" sz="4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414584"/>
              </p:ext>
            </p:extLst>
          </p:nvPr>
        </p:nvGraphicFramePr>
        <p:xfrm>
          <a:off x="381000" y="1524000"/>
          <a:ext cx="8377237" cy="4048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Worksheet" r:id="rId3" imgW="8829766" imgH="4267110" progId="Excel.Sheet.12">
                  <p:embed/>
                </p:oleObj>
              </mc:Choice>
              <mc:Fallback>
                <p:oleObj name="Worksheet" r:id="rId3" imgW="8829766" imgH="42671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1524000"/>
                        <a:ext cx="8377237" cy="40485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65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3080</TotalTime>
  <Words>751</Words>
  <Application>Microsoft Office PowerPoint</Application>
  <PresentationFormat>On-screen Show (4:3)</PresentationFormat>
  <Paragraphs>67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Microsoft Excel Worksheet</vt:lpstr>
      <vt:lpstr> World History Dataverse Data Mining Challenges and Opportunities </vt:lpstr>
      <vt:lpstr>Agenda</vt:lpstr>
      <vt:lpstr>What is Data Mining DM?</vt:lpstr>
      <vt:lpstr>Cross-Industry Process for Data Mining CRISP-DM 1.0</vt:lpstr>
      <vt:lpstr>CRISP-DM &amp; World-History Dataverse</vt:lpstr>
      <vt:lpstr>Modeling Challenges</vt:lpstr>
      <vt:lpstr>Modeling Challenges</vt:lpstr>
      <vt:lpstr>Modeling Challenges</vt:lpstr>
      <vt:lpstr>Modeling Challenges</vt:lpstr>
      <vt:lpstr>Modeling Challenges</vt:lpstr>
      <vt:lpstr>References 1</vt:lpstr>
      <vt:lpstr>References 2 </vt:lpstr>
      <vt:lpstr>PowerPoint Presentation</vt:lpstr>
      <vt:lpstr>Standards and Systems that will Support Loosely Connected Models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CARLOSAL</dc:creator>
  <cp:lastModifiedBy>CARLOSAL</cp:lastModifiedBy>
  <cp:revision>92</cp:revision>
  <dcterms:created xsi:type="dcterms:W3CDTF">2012-03-19T22:34:32Z</dcterms:created>
  <dcterms:modified xsi:type="dcterms:W3CDTF">2012-03-23T18:53:40Z</dcterms:modified>
</cp:coreProperties>
</file>